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0" y="0"/>
            <a:ext cx="9144000" cy="1685925"/>
          </a:xfrm>
          <a:prstGeom prst="rect">
            <a:avLst/>
          </a:prstGeom>
          <a:solidFill>
            <a:srgbClr val="000000">
              <a:alpha val="50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3071813" y="228600"/>
            <a:ext cx="3000375" cy="4286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3375" b="1" dirty="0">
                <a:solidFill>
                  <a:srgbClr val="FFFFFF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半导体知识概览</a:t>
            </a:r>
            <a:endParaRPr lang="en-US" sz="3375" dirty="0"/>
          </a:p>
        </p:txBody>
      </p:sp>
      <p:sp>
        <p:nvSpPr>
          <p:cNvPr id="6" name="Text 2"/>
          <p:cNvSpPr/>
          <p:nvPr/>
        </p:nvSpPr>
        <p:spPr>
          <a:xfrm>
            <a:off x="3607594" y="885825"/>
            <a:ext cx="1928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688" dirty="0">
                <a:solidFill>
                  <a:srgbClr val="F0F8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探索现代科技的基石</a:t>
            </a:r>
            <a:endParaRPr lang="en-US" sz="1688" dirty="0"/>
          </a:p>
        </p:txBody>
      </p:sp>
      <p:sp>
        <p:nvSpPr>
          <p:cNvPr id="7" name="Text 3"/>
          <p:cNvSpPr/>
          <p:nvPr/>
        </p:nvSpPr>
        <p:spPr>
          <a:xfrm>
            <a:off x="4230467" y="1257300"/>
            <a:ext cx="68306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dirty="0">
                <a:solidFill>
                  <a:srgbClr val="F0F8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2025年7月</a:t>
            </a:r>
            <a:endParaRPr lang="en-US" sz="1046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886200" y="517922"/>
            <a:ext cx="13716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003366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谢谢观看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3371850" y="1203722"/>
            <a:ext cx="2400300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575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感谢您对半导体知识的关注</a:t>
            </a:r>
            <a:endParaRPr lang="en-US" sz="1575" dirty="0"/>
          </a:p>
        </p:txBody>
      </p:sp>
      <p:sp>
        <p:nvSpPr>
          <p:cNvPr id="5" name="Shape 2"/>
          <p:cNvSpPr/>
          <p:nvPr/>
        </p:nvSpPr>
        <p:spPr>
          <a:xfrm>
            <a:off x="2576773" y="2075259"/>
            <a:ext cx="428625" cy="428625"/>
          </a:xfrm>
          <a:prstGeom prst="ellipse">
            <a:avLst/>
          </a:prstGeom>
          <a:solidFill>
            <a:srgbClr val="0066CC">
              <a:alpha val="10000"/>
            </a:srgbClr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073" y="2189559"/>
            <a:ext cx="200025" cy="2000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662470" y="2618184"/>
            <a:ext cx="25720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邮箱</a:t>
            </a:r>
            <a:endParaRPr lang="en-US" sz="942" dirty="0"/>
          </a:p>
        </p:txBody>
      </p:sp>
      <p:sp>
        <p:nvSpPr>
          <p:cNvPr id="8" name="Text 4"/>
          <p:cNvSpPr/>
          <p:nvPr/>
        </p:nvSpPr>
        <p:spPr>
          <a:xfrm>
            <a:off x="2029327" y="2868216"/>
            <a:ext cx="152351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contact@semiconductor.info</a:t>
            </a:r>
            <a:endParaRPr lang="en-US" sz="837" dirty="0"/>
          </a:p>
        </p:txBody>
      </p:sp>
      <p:sp>
        <p:nvSpPr>
          <p:cNvPr id="9" name="Shape 5"/>
          <p:cNvSpPr/>
          <p:nvPr/>
        </p:nvSpPr>
        <p:spPr>
          <a:xfrm>
            <a:off x="4610119" y="2075259"/>
            <a:ext cx="428625" cy="428625"/>
          </a:xfrm>
          <a:prstGeom prst="ellipse">
            <a:avLst/>
          </a:prstGeom>
          <a:solidFill>
            <a:srgbClr val="0066CC">
              <a:alpha val="10000"/>
            </a:srgbClr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19" y="2189559"/>
            <a:ext cx="200025" cy="20002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695816" y="2618184"/>
            <a:ext cx="25720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网站</a:t>
            </a:r>
            <a:endParaRPr lang="en-US" sz="942" dirty="0"/>
          </a:p>
        </p:txBody>
      </p:sp>
      <p:sp>
        <p:nvSpPr>
          <p:cNvPr id="12" name="Text 7"/>
          <p:cNvSpPr/>
          <p:nvPr/>
        </p:nvSpPr>
        <p:spPr>
          <a:xfrm>
            <a:off x="4010044" y="2868216"/>
            <a:ext cx="16287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www.semiconductor-tech.com</a:t>
            </a:r>
            <a:endParaRPr lang="en-US" sz="837" dirty="0"/>
          </a:p>
        </p:txBody>
      </p:sp>
      <p:sp>
        <p:nvSpPr>
          <p:cNvPr id="13" name="Shape 8"/>
          <p:cNvSpPr/>
          <p:nvPr/>
        </p:nvSpPr>
        <p:spPr>
          <a:xfrm>
            <a:off x="6391033" y="2075259"/>
            <a:ext cx="428625" cy="428625"/>
          </a:xfrm>
          <a:prstGeom prst="ellipse">
            <a:avLst/>
          </a:prstGeom>
          <a:solidFill>
            <a:srgbClr val="0066CC">
              <a:alpha val="10000"/>
            </a:srgbClr>
          </a:solidFill>
          <a:ln/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333" y="2189559"/>
            <a:ext cx="200025" cy="20002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476730" y="2618184"/>
            <a:ext cx="25720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电话</a:t>
            </a:r>
            <a:endParaRPr lang="en-US" sz="942" dirty="0"/>
          </a:p>
        </p:txBody>
      </p:sp>
      <p:sp>
        <p:nvSpPr>
          <p:cNvPr id="16" name="Text 10"/>
          <p:cNvSpPr/>
          <p:nvPr/>
        </p:nvSpPr>
        <p:spPr>
          <a:xfrm>
            <a:off x="6096019" y="2868216"/>
            <a:ext cx="101865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+86 123-4567-8910</a:t>
            </a:r>
            <a:endParaRPr lang="en-US" sz="837" dirty="0"/>
          </a:p>
        </p:txBody>
      </p:sp>
      <p:sp>
        <p:nvSpPr>
          <p:cNvPr id="17" name="Text 11"/>
          <p:cNvSpPr/>
          <p:nvPr/>
        </p:nvSpPr>
        <p:spPr>
          <a:xfrm>
            <a:off x="1714500" y="3382566"/>
            <a:ext cx="57150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参考资料</a:t>
            </a:r>
            <a:endParaRPr lang="en-US" sz="1046" dirty="0"/>
          </a:p>
        </p:txBody>
      </p:sp>
      <p:sp>
        <p:nvSpPr>
          <p:cNvPr id="18" name="Text 12"/>
          <p:cNvSpPr/>
          <p:nvPr/>
        </p:nvSpPr>
        <p:spPr>
          <a:xfrm>
            <a:off x="1714500" y="3711178"/>
            <a:ext cx="57150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1. 《半导体器件物理与工艺》，刘明，电子工业出版社</a:t>
            </a:r>
            <a:endParaRPr lang="en-US" sz="837" dirty="0"/>
          </a:p>
        </p:txBody>
      </p:sp>
      <p:sp>
        <p:nvSpPr>
          <p:cNvPr id="19" name="Text 13"/>
          <p:cNvSpPr/>
          <p:nvPr/>
        </p:nvSpPr>
        <p:spPr>
          <a:xfrm>
            <a:off x="1714500" y="3939778"/>
            <a:ext cx="57150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2. 《集成电路工艺原理》，张兴，科学出版社</a:t>
            </a:r>
            <a:endParaRPr lang="en-US" sz="837" dirty="0"/>
          </a:p>
        </p:txBody>
      </p:sp>
      <p:sp>
        <p:nvSpPr>
          <p:cNvPr id="20" name="Text 14"/>
          <p:cNvSpPr/>
          <p:nvPr/>
        </p:nvSpPr>
        <p:spPr>
          <a:xfrm>
            <a:off x="1714500" y="4168378"/>
            <a:ext cx="57150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3. 世界半导体贸易统计组织(WSTS)行业报告</a:t>
            </a:r>
            <a:endParaRPr lang="en-US" sz="837" dirty="0"/>
          </a:p>
        </p:txBody>
      </p:sp>
      <p:sp>
        <p:nvSpPr>
          <p:cNvPr id="21" name="Text 15"/>
          <p:cNvSpPr/>
          <p:nvPr/>
        </p:nvSpPr>
        <p:spPr>
          <a:xfrm>
            <a:off x="1714500" y="4396978"/>
            <a:ext cx="57150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4. 中国半导体行业协会(CSIA)产业发展白皮书</a:t>
            </a:r>
            <a:endParaRPr lang="en-US" sz="83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28600"/>
            <a:ext cx="868680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003366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目录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741" y="832247"/>
            <a:ext cx="171450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68791" y="800100"/>
            <a:ext cx="2143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1.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2054554" y="810816"/>
            <a:ext cx="94300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什么是半导体</a:t>
            </a:r>
            <a:endParaRPr lang="en-US" sz="1238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741" y="1375172"/>
            <a:ext cx="171450" cy="1714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68791" y="1343025"/>
            <a:ext cx="2143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2.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2054554" y="1353741"/>
            <a:ext cx="78584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半导体材料</a:t>
            </a:r>
            <a:endParaRPr lang="en-US" sz="1238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741" y="1918097"/>
            <a:ext cx="171450" cy="1714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68791" y="1885950"/>
            <a:ext cx="2143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3.</a:t>
            </a:r>
            <a:endParaRPr lang="en-US" sz="1350" dirty="0"/>
          </a:p>
        </p:txBody>
      </p:sp>
      <p:sp>
        <p:nvSpPr>
          <p:cNvPr id="12" name="Text 6"/>
          <p:cNvSpPr/>
          <p:nvPr/>
        </p:nvSpPr>
        <p:spPr>
          <a:xfrm>
            <a:off x="2054554" y="1896666"/>
            <a:ext cx="78584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半导体器件</a:t>
            </a:r>
            <a:endParaRPr lang="en-US" sz="1238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026" y="2461022"/>
            <a:ext cx="192881" cy="1714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668791" y="2428875"/>
            <a:ext cx="2143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4.</a:t>
            </a:r>
            <a:endParaRPr lang="en-US" sz="1350" dirty="0"/>
          </a:p>
        </p:txBody>
      </p:sp>
      <p:sp>
        <p:nvSpPr>
          <p:cNvPr id="15" name="Text 8"/>
          <p:cNvSpPr/>
          <p:nvPr/>
        </p:nvSpPr>
        <p:spPr>
          <a:xfrm>
            <a:off x="2054554" y="2439591"/>
            <a:ext cx="110016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半导体制造工艺</a:t>
            </a:r>
            <a:endParaRPr lang="en-US" sz="1238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7310" y="3003947"/>
            <a:ext cx="214313" cy="17145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668791" y="2971800"/>
            <a:ext cx="2143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5.</a:t>
            </a:r>
            <a:endParaRPr lang="en-US" sz="1350" dirty="0"/>
          </a:p>
        </p:txBody>
      </p:sp>
      <p:sp>
        <p:nvSpPr>
          <p:cNvPr id="18" name="Text 10"/>
          <p:cNvSpPr/>
          <p:nvPr/>
        </p:nvSpPr>
        <p:spPr>
          <a:xfrm>
            <a:off x="2054554" y="2982516"/>
            <a:ext cx="78584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半导体应用</a:t>
            </a:r>
            <a:endParaRPr lang="en-US" sz="1238" dirty="0"/>
          </a:p>
        </p:txBody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8741" y="3546872"/>
            <a:ext cx="171450" cy="171450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1668791" y="3514725"/>
            <a:ext cx="2143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6.</a:t>
            </a:r>
            <a:endParaRPr lang="en-US" sz="1350" dirty="0"/>
          </a:p>
        </p:txBody>
      </p:sp>
      <p:sp>
        <p:nvSpPr>
          <p:cNvPr id="21" name="Text 12"/>
          <p:cNvSpPr/>
          <p:nvPr/>
        </p:nvSpPr>
        <p:spPr>
          <a:xfrm>
            <a:off x="2054554" y="3525441"/>
            <a:ext cx="141449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半导体产业发展趋势</a:t>
            </a:r>
            <a:endParaRPr lang="en-US" sz="1238" dirty="0"/>
          </a:p>
        </p:txBody>
      </p:sp>
      <p:pic>
        <p:nvPicPr>
          <p:cNvPr id="22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0172" y="4089797"/>
            <a:ext cx="128588" cy="171450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1668791" y="4057650"/>
            <a:ext cx="2143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7.</a:t>
            </a:r>
            <a:endParaRPr lang="en-US" sz="1350" dirty="0"/>
          </a:p>
        </p:txBody>
      </p:sp>
      <p:sp>
        <p:nvSpPr>
          <p:cNvPr id="24" name="Text 14"/>
          <p:cNvSpPr/>
          <p:nvPr/>
        </p:nvSpPr>
        <p:spPr>
          <a:xfrm>
            <a:off x="2054554" y="4068366"/>
            <a:ext cx="78584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总结与展望</a:t>
            </a:r>
            <a:endParaRPr lang="en-US" sz="1238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28600"/>
            <a:ext cx="868680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003366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什么是半导体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28600" y="742950"/>
            <a:ext cx="4055362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003366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定义与特性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228600" y="1101923"/>
            <a:ext cx="42862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半导体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657225" y="1101923"/>
            <a:ext cx="35718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是指常温下导电性能介于导体与绝缘体之间的材料。其电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228600" y="1330523"/>
            <a:ext cx="34290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导率随着温度的升高而增大，与金属导体的性质相反。 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228600" y="1657350"/>
            <a:ext cx="405536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半导体的电导率可通过掺杂、光照、温度变化等方式进行控制，这一特性使其成为现代电子工业的基础材料。 </a:t>
            </a:r>
            <a:endParaRPr lang="en-US" sz="1046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314575"/>
            <a:ext cx="114300" cy="11430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34318" y="2286000"/>
            <a:ext cx="21717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能带结构：具有价带和导带，中间存在能隙</a:t>
            </a:r>
            <a:endParaRPr lang="en-US" sz="837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577443"/>
            <a:ext cx="114300" cy="11430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34318" y="2548868"/>
            <a:ext cx="19431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载流子：电子和空穴共同参与导电过程</a:t>
            </a:r>
            <a:endParaRPr lang="en-US" sz="837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840310"/>
            <a:ext cx="114300" cy="1143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434318" y="2811735"/>
            <a:ext cx="221341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掺杂效应：通过掺杂可形成N型和P型半导体</a:t>
            </a:r>
            <a:endParaRPr lang="en-US" sz="837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3103178"/>
            <a:ext cx="114300" cy="11430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434318" y="3074603"/>
            <a:ext cx="19431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温度敏感性：温度升高导致电导率增大</a:t>
            </a:r>
            <a:endParaRPr lang="en-US" sz="837" dirty="0"/>
          </a:p>
        </p:txBody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5738" y="742950"/>
            <a:ext cx="3929063" cy="2500313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4745738" y="3300413"/>
            <a:ext cx="416966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2023年全球半导体芯片公司TOP10（数据来源：第一财经）</a:t>
            </a:r>
            <a:endParaRPr lang="en-US" sz="732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28600"/>
            <a:ext cx="868680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003366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半导体材料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28600" y="742950"/>
            <a:ext cx="4055362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003366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主要半导体材料分类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228600" y="1101923"/>
            <a:ext cx="18573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半导体材料按化学成分可分为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2085975" y="1101923"/>
            <a:ext cx="7143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元素半导体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2800350" y="1101923"/>
            <a:ext cx="1428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、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2943225" y="1101923"/>
            <a:ext cx="8572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化合物半导体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3800475" y="1101923"/>
            <a:ext cx="1428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和</a:t>
            </a:r>
            <a:endParaRPr lang="en-US" sz="1046" dirty="0"/>
          </a:p>
        </p:txBody>
      </p:sp>
      <p:sp>
        <p:nvSpPr>
          <p:cNvPr id="10" name="Text 7"/>
          <p:cNvSpPr/>
          <p:nvPr/>
        </p:nvSpPr>
        <p:spPr>
          <a:xfrm>
            <a:off x="3943350" y="1101923"/>
            <a:ext cx="2857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有机</a:t>
            </a:r>
            <a:endParaRPr lang="en-US" sz="1046" dirty="0"/>
          </a:p>
        </p:txBody>
      </p:sp>
      <p:sp>
        <p:nvSpPr>
          <p:cNvPr id="11" name="Text 8"/>
          <p:cNvSpPr/>
          <p:nvPr/>
        </p:nvSpPr>
        <p:spPr>
          <a:xfrm>
            <a:off x="228600" y="1330523"/>
            <a:ext cx="42862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半导体</a:t>
            </a:r>
            <a:endParaRPr lang="en-US" sz="1046" dirty="0"/>
          </a:p>
        </p:txBody>
      </p:sp>
      <p:sp>
        <p:nvSpPr>
          <p:cNvPr id="12" name="Text 9"/>
          <p:cNvSpPr/>
          <p:nvPr/>
        </p:nvSpPr>
        <p:spPr>
          <a:xfrm>
            <a:off x="657225" y="1330523"/>
            <a:ext cx="361459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。其中元素半导体主要是指硅(Si)和锗(Ge)，它们是目前应</a:t>
            </a:r>
            <a:endParaRPr lang="en-US" sz="1046" dirty="0"/>
          </a:p>
        </p:txBody>
      </p:sp>
      <p:sp>
        <p:nvSpPr>
          <p:cNvPr id="13" name="Text 10"/>
          <p:cNvSpPr/>
          <p:nvPr/>
        </p:nvSpPr>
        <p:spPr>
          <a:xfrm>
            <a:off x="228600" y="1559123"/>
            <a:ext cx="157162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用最广泛的半导体材料。 </a:t>
            </a:r>
            <a:endParaRPr lang="en-US" sz="1046" dirty="0"/>
          </a:p>
        </p:txBody>
      </p:sp>
      <p:sp>
        <p:nvSpPr>
          <p:cNvPr id="14" name="Shape 11"/>
          <p:cNvSpPr/>
          <p:nvPr/>
        </p:nvSpPr>
        <p:spPr>
          <a:xfrm>
            <a:off x="228600" y="1885950"/>
            <a:ext cx="957625" cy="342900"/>
          </a:xfrm>
          <a:prstGeom prst="rect">
            <a:avLst/>
          </a:prstGeom>
          <a:solidFill>
            <a:srgbClr val="0066CC"/>
          </a:solidFill>
          <a:ln/>
        </p:spPr>
      </p:sp>
      <p:sp>
        <p:nvSpPr>
          <p:cNvPr id="15" name="Text 12"/>
          <p:cNvSpPr/>
          <p:nvPr/>
        </p:nvSpPr>
        <p:spPr>
          <a:xfrm>
            <a:off x="228600" y="1885950"/>
            <a:ext cx="957625" cy="342900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l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类型</a:t>
            </a:r>
            <a:endParaRPr lang="en-US" sz="837" dirty="0"/>
          </a:p>
        </p:txBody>
      </p:sp>
      <p:sp>
        <p:nvSpPr>
          <p:cNvPr id="16" name="Shape 13"/>
          <p:cNvSpPr/>
          <p:nvPr/>
        </p:nvSpPr>
        <p:spPr>
          <a:xfrm>
            <a:off x="1186225" y="1885950"/>
            <a:ext cx="1231153" cy="342900"/>
          </a:xfrm>
          <a:prstGeom prst="rect">
            <a:avLst/>
          </a:prstGeom>
          <a:solidFill>
            <a:srgbClr val="0066CC"/>
          </a:solidFill>
          <a:ln/>
        </p:spPr>
      </p:sp>
      <p:sp>
        <p:nvSpPr>
          <p:cNvPr id="17" name="Text 14"/>
          <p:cNvSpPr/>
          <p:nvPr/>
        </p:nvSpPr>
        <p:spPr>
          <a:xfrm>
            <a:off x="1186225" y="1885950"/>
            <a:ext cx="1231153" cy="342900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l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代表材料</a:t>
            </a:r>
            <a:endParaRPr lang="en-US" sz="837" dirty="0"/>
          </a:p>
        </p:txBody>
      </p:sp>
      <p:sp>
        <p:nvSpPr>
          <p:cNvPr id="18" name="Shape 15"/>
          <p:cNvSpPr/>
          <p:nvPr/>
        </p:nvSpPr>
        <p:spPr>
          <a:xfrm>
            <a:off x="2417378" y="1885950"/>
            <a:ext cx="1866584" cy="342900"/>
          </a:xfrm>
          <a:prstGeom prst="rect">
            <a:avLst/>
          </a:prstGeom>
          <a:solidFill>
            <a:srgbClr val="0066CC"/>
          </a:solidFill>
          <a:ln/>
        </p:spPr>
      </p:sp>
      <p:sp>
        <p:nvSpPr>
          <p:cNvPr id="19" name="Text 16"/>
          <p:cNvSpPr/>
          <p:nvPr/>
        </p:nvSpPr>
        <p:spPr>
          <a:xfrm>
            <a:off x="2417378" y="1885950"/>
            <a:ext cx="1866584" cy="342900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l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主要特点</a:t>
            </a:r>
            <a:endParaRPr lang="en-US" sz="837" dirty="0"/>
          </a:p>
        </p:txBody>
      </p:sp>
      <p:sp>
        <p:nvSpPr>
          <p:cNvPr id="20" name="Text 17"/>
          <p:cNvSpPr/>
          <p:nvPr/>
        </p:nvSpPr>
        <p:spPr>
          <a:xfrm>
            <a:off x="228600" y="2228850"/>
            <a:ext cx="957625" cy="346472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元素半导体</a:t>
            </a:r>
            <a:endParaRPr lang="en-US" sz="837" dirty="0"/>
          </a:p>
        </p:txBody>
      </p:sp>
      <p:sp>
        <p:nvSpPr>
          <p:cNvPr id="21" name="Text 18"/>
          <p:cNvSpPr/>
          <p:nvPr/>
        </p:nvSpPr>
        <p:spPr>
          <a:xfrm>
            <a:off x="1186225" y="2228850"/>
            <a:ext cx="1231153" cy="346472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硅(Si)、锗(Ge)</a:t>
            </a:r>
            <a:endParaRPr lang="en-US" sz="837" dirty="0"/>
          </a:p>
        </p:txBody>
      </p:sp>
      <p:sp>
        <p:nvSpPr>
          <p:cNvPr id="22" name="Text 19"/>
          <p:cNvSpPr/>
          <p:nvPr/>
        </p:nvSpPr>
        <p:spPr>
          <a:xfrm>
            <a:off x="2417378" y="2228850"/>
            <a:ext cx="1866584" cy="346472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资源丰富，工艺成熟</a:t>
            </a:r>
            <a:endParaRPr lang="en-US" sz="837" dirty="0"/>
          </a:p>
        </p:txBody>
      </p:sp>
      <p:sp>
        <p:nvSpPr>
          <p:cNvPr id="23" name="Shape 20"/>
          <p:cNvSpPr/>
          <p:nvPr/>
        </p:nvSpPr>
        <p:spPr>
          <a:xfrm>
            <a:off x="228600" y="2575322"/>
            <a:ext cx="4055362" cy="350044"/>
          </a:xfrm>
          <a:prstGeom prst="rect">
            <a:avLst/>
          </a:prstGeom>
          <a:solidFill>
            <a:srgbClr val="0066CC">
              <a:alpha val="5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228600" y="2575322"/>
            <a:ext cx="957625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III-V族化合物</a:t>
            </a:r>
            <a:endParaRPr lang="en-US" sz="837" dirty="0"/>
          </a:p>
        </p:txBody>
      </p:sp>
      <p:sp>
        <p:nvSpPr>
          <p:cNvPr id="25" name="Text 22"/>
          <p:cNvSpPr/>
          <p:nvPr/>
        </p:nvSpPr>
        <p:spPr>
          <a:xfrm>
            <a:off x="1186225" y="2575322"/>
            <a:ext cx="1231153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GaAs、GaN、InP</a:t>
            </a:r>
            <a:endParaRPr lang="en-US" sz="837" dirty="0"/>
          </a:p>
        </p:txBody>
      </p:sp>
      <p:sp>
        <p:nvSpPr>
          <p:cNvPr id="26" name="Text 23"/>
          <p:cNvSpPr/>
          <p:nvPr/>
        </p:nvSpPr>
        <p:spPr>
          <a:xfrm>
            <a:off x="2417378" y="2575322"/>
            <a:ext cx="1866584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高电子迁移率，适合高频器件</a:t>
            </a:r>
            <a:endParaRPr lang="en-US" sz="837" dirty="0"/>
          </a:p>
        </p:txBody>
      </p:sp>
      <p:sp>
        <p:nvSpPr>
          <p:cNvPr id="27" name="Text 24"/>
          <p:cNvSpPr/>
          <p:nvPr/>
        </p:nvSpPr>
        <p:spPr>
          <a:xfrm>
            <a:off x="228600" y="2925366"/>
            <a:ext cx="957625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II-VI族化合物</a:t>
            </a:r>
            <a:endParaRPr lang="en-US" sz="837" dirty="0"/>
          </a:p>
        </p:txBody>
      </p:sp>
      <p:sp>
        <p:nvSpPr>
          <p:cNvPr id="28" name="Text 25"/>
          <p:cNvSpPr/>
          <p:nvPr/>
        </p:nvSpPr>
        <p:spPr>
          <a:xfrm>
            <a:off x="1186225" y="2925366"/>
            <a:ext cx="1231153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CdS、ZnO、CdTe</a:t>
            </a:r>
            <a:endParaRPr lang="en-US" sz="837" dirty="0"/>
          </a:p>
        </p:txBody>
      </p:sp>
      <p:sp>
        <p:nvSpPr>
          <p:cNvPr id="29" name="Text 26"/>
          <p:cNvSpPr/>
          <p:nvPr/>
        </p:nvSpPr>
        <p:spPr>
          <a:xfrm>
            <a:off x="2417378" y="2925366"/>
            <a:ext cx="1866584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光电特性好，适合光电器件</a:t>
            </a:r>
            <a:endParaRPr lang="en-US" sz="837" dirty="0"/>
          </a:p>
        </p:txBody>
      </p:sp>
      <p:sp>
        <p:nvSpPr>
          <p:cNvPr id="30" name="Shape 27"/>
          <p:cNvSpPr/>
          <p:nvPr/>
        </p:nvSpPr>
        <p:spPr>
          <a:xfrm>
            <a:off x="228600" y="3275409"/>
            <a:ext cx="4055362" cy="350044"/>
          </a:xfrm>
          <a:prstGeom prst="rect">
            <a:avLst/>
          </a:prstGeom>
          <a:solidFill>
            <a:srgbClr val="0066CC">
              <a:alpha val="5000"/>
            </a:srgbClr>
          </a:solidFill>
          <a:ln/>
        </p:spPr>
      </p:sp>
      <p:sp>
        <p:nvSpPr>
          <p:cNvPr id="31" name="Text 28"/>
          <p:cNvSpPr/>
          <p:nvPr/>
        </p:nvSpPr>
        <p:spPr>
          <a:xfrm>
            <a:off x="228600" y="3275409"/>
            <a:ext cx="957625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有机半导体</a:t>
            </a:r>
            <a:endParaRPr lang="en-US" sz="837" dirty="0"/>
          </a:p>
        </p:txBody>
      </p:sp>
      <p:sp>
        <p:nvSpPr>
          <p:cNvPr id="32" name="Text 29"/>
          <p:cNvSpPr/>
          <p:nvPr/>
        </p:nvSpPr>
        <p:spPr>
          <a:xfrm>
            <a:off x="1186225" y="3275409"/>
            <a:ext cx="1231153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聚噻吩、PEDOT</a:t>
            </a:r>
            <a:endParaRPr lang="en-US" sz="837" dirty="0"/>
          </a:p>
        </p:txBody>
      </p:sp>
      <p:sp>
        <p:nvSpPr>
          <p:cNvPr id="33" name="Text 30"/>
          <p:cNvSpPr/>
          <p:nvPr/>
        </p:nvSpPr>
        <p:spPr>
          <a:xfrm>
            <a:off x="2417378" y="3275409"/>
            <a:ext cx="1866584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柔性好，成本低，环保</a:t>
            </a:r>
            <a:endParaRPr lang="en-US" sz="837" dirty="0"/>
          </a:p>
        </p:txBody>
      </p:sp>
      <p:pic>
        <p:nvPicPr>
          <p:cNvPr id="3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738" y="742950"/>
            <a:ext cx="3929063" cy="2614613"/>
          </a:xfrm>
          <a:prstGeom prst="rect">
            <a:avLst/>
          </a:prstGeom>
        </p:spPr>
      </p:pic>
      <p:sp>
        <p:nvSpPr>
          <p:cNvPr id="35" name="Text 31"/>
          <p:cNvSpPr/>
          <p:nvPr/>
        </p:nvSpPr>
        <p:spPr>
          <a:xfrm>
            <a:off x="4745738" y="3414713"/>
            <a:ext cx="416966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常见半导体材料分类及应用（数据来源：搜狐科技）</a:t>
            </a:r>
            <a:endParaRPr lang="en-US" sz="732" dirty="0"/>
          </a:p>
        </p:txBody>
      </p:sp>
      <p:pic>
        <p:nvPicPr>
          <p:cNvPr id="3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738" y="3700463"/>
            <a:ext cx="4168378" cy="17859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9578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28600"/>
            <a:ext cx="868680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003366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半导体器件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28600" y="742950"/>
            <a:ext cx="4055362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003366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主要半导体器件类型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228600" y="1101923"/>
            <a:ext cx="40005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半导体器件是利用半导体材料制成的各种电子元器件，是现代电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228600" y="1330523"/>
            <a:ext cx="328612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子设备的核心组件。根据功能和结构的不同，可分为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3514725" y="1330523"/>
            <a:ext cx="5715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分立器件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4086225" y="1330523"/>
            <a:ext cx="1428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和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228600" y="1559123"/>
            <a:ext cx="5715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集成电路</a:t>
            </a:r>
            <a:endParaRPr lang="en-US" sz="1046" dirty="0"/>
          </a:p>
        </p:txBody>
      </p:sp>
      <p:sp>
        <p:nvSpPr>
          <p:cNvPr id="10" name="Text 7"/>
          <p:cNvSpPr/>
          <p:nvPr/>
        </p:nvSpPr>
        <p:spPr>
          <a:xfrm>
            <a:off x="800100" y="1559123"/>
            <a:ext cx="5715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两大类。 </a:t>
            </a:r>
            <a:endParaRPr lang="en-US" sz="1046" dirty="0"/>
          </a:p>
        </p:txBody>
      </p:sp>
      <p:sp>
        <p:nvSpPr>
          <p:cNvPr id="11" name="Shape 8"/>
          <p:cNvSpPr/>
          <p:nvPr/>
        </p:nvSpPr>
        <p:spPr>
          <a:xfrm>
            <a:off x="228600" y="1943100"/>
            <a:ext cx="1941956" cy="800100"/>
          </a:xfrm>
          <a:prstGeom prst="rect">
            <a:avLst/>
          </a:prstGeom>
          <a:solidFill>
            <a:srgbClr val="F0F8FF">
              <a:alpha val="80000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228600" y="1943100"/>
            <a:ext cx="28575" cy="800100"/>
          </a:xfrm>
          <a:prstGeom prst="rect">
            <a:avLst/>
          </a:prstGeom>
          <a:solidFill>
            <a:srgbClr val="0066CC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085975"/>
            <a:ext cx="114300" cy="11430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14350" y="2057400"/>
            <a:ext cx="3429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二极管 </a:t>
            </a:r>
            <a:endParaRPr lang="en-US" sz="837" dirty="0"/>
          </a:p>
        </p:txBody>
      </p:sp>
      <p:sp>
        <p:nvSpPr>
          <p:cNvPr id="15" name="Text 11"/>
          <p:cNvSpPr/>
          <p:nvPr/>
        </p:nvSpPr>
        <p:spPr>
          <a:xfrm>
            <a:off x="342900" y="2286000"/>
            <a:ext cx="171335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具有单向导电性，用于整流、检波、稳压等 </a:t>
            </a:r>
            <a:endParaRPr lang="en-US" sz="837" dirty="0"/>
          </a:p>
        </p:txBody>
      </p:sp>
      <p:sp>
        <p:nvSpPr>
          <p:cNvPr id="16" name="Shape 12"/>
          <p:cNvSpPr/>
          <p:nvPr/>
        </p:nvSpPr>
        <p:spPr>
          <a:xfrm>
            <a:off x="2342006" y="1943100"/>
            <a:ext cx="1941956" cy="800100"/>
          </a:xfrm>
          <a:prstGeom prst="rect">
            <a:avLst/>
          </a:prstGeom>
          <a:solidFill>
            <a:srgbClr val="F0F8FF">
              <a:alpha val="80000"/>
            </a:srgbClr>
          </a:solidFill>
          <a:ln/>
        </p:spPr>
      </p:sp>
      <p:sp>
        <p:nvSpPr>
          <p:cNvPr id="17" name="Shape 13"/>
          <p:cNvSpPr/>
          <p:nvPr/>
        </p:nvSpPr>
        <p:spPr>
          <a:xfrm>
            <a:off x="2342006" y="1943100"/>
            <a:ext cx="28575" cy="800100"/>
          </a:xfrm>
          <a:prstGeom prst="rect">
            <a:avLst/>
          </a:prstGeom>
          <a:solidFill>
            <a:srgbClr val="0066CC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306" y="2085975"/>
            <a:ext cx="114300" cy="114300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2627756" y="2057400"/>
            <a:ext cx="3429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三极管 </a:t>
            </a:r>
            <a:endParaRPr lang="en-US" sz="837" dirty="0"/>
          </a:p>
        </p:txBody>
      </p:sp>
      <p:sp>
        <p:nvSpPr>
          <p:cNvPr id="20" name="Text 15"/>
          <p:cNvSpPr/>
          <p:nvPr/>
        </p:nvSpPr>
        <p:spPr>
          <a:xfrm>
            <a:off x="2456306" y="2286000"/>
            <a:ext cx="171335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可实现电流放大，是基本的开关元件 </a:t>
            </a:r>
            <a:endParaRPr lang="en-US" sz="837" dirty="0"/>
          </a:p>
        </p:txBody>
      </p:sp>
      <p:sp>
        <p:nvSpPr>
          <p:cNvPr id="21" name="Shape 16"/>
          <p:cNvSpPr/>
          <p:nvPr/>
        </p:nvSpPr>
        <p:spPr>
          <a:xfrm>
            <a:off x="228600" y="2914650"/>
            <a:ext cx="1941956" cy="800100"/>
          </a:xfrm>
          <a:prstGeom prst="rect">
            <a:avLst/>
          </a:prstGeom>
          <a:solidFill>
            <a:srgbClr val="F0F8FF">
              <a:alpha val="80000"/>
            </a:srgbClr>
          </a:solidFill>
          <a:ln/>
        </p:spPr>
      </p:sp>
      <p:sp>
        <p:nvSpPr>
          <p:cNvPr id="22" name="Shape 17"/>
          <p:cNvSpPr/>
          <p:nvPr/>
        </p:nvSpPr>
        <p:spPr>
          <a:xfrm>
            <a:off x="228600" y="2914650"/>
            <a:ext cx="28575" cy="800100"/>
          </a:xfrm>
          <a:prstGeom prst="rect">
            <a:avLst/>
          </a:prstGeom>
          <a:solidFill>
            <a:srgbClr val="0066CC"/>
          </a:solidFill>
          <a:ln/>
        </p:spPr>
      </p:sp>
      <p:pic>
        <p:nvPicPr>
          <p:cNvPr id="2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3057525"/>
            <a:ext cx="114300" cy="114300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514350" y="3028950"/>
            <a:ext cx="4572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场效应管 </a:t>
            </a:r>
            <a:endParaRPr lang="en-US" sz="837" dirty="0"/>
          </a:p>
        </p:txBody>
      </p:sp>
      <p:sp>
        <p:nvSpPr>
          <p:cNvPr id="25" name="Text 19"/>
          <p:cNvSpPr/>
          <p:nvPr/>
        </p:nvSpPr>
        <p:spPr>
          <a:xfrm>
            <a:off x="342900" y="3257550"/>
            <a:ext cx="171335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电压控制型器件，功耗低，输入阻抗高 </a:t>
            </a:r>
            <a:endParaRPr lang="en-US" sz="837" dirty="0"/>
          </a:p>
        </p:txBody>
      </p:sp>
      <p:sp>
        <p:nvSpPr>
          <p:cNvPr id="26" name="Shape 20"/>
          <p:cNvSpPr/>
          <p:nvPr/>
        </p:nvSpPr>
        <p:spPr>
          <a:xfrm>
            <a:off x="2342006" y="2914650"/>
            <a:ext cx="1941956" cy="800100"/>
          </a:xfrm>
          <a:prstGeom prst="rect">
            <a:avLst/>
          </a:prstGeom>
          <a:solidFill>
            <a:srgbClr val="F0F8FF">
              <a:alpha val="80000"/>
            </a:srgbClr>
          </a:solidFill>
          <a:ln/>
        </p:spPr>
      </p:sp>
      <p:sp>
        <p:nvSpPr>
          <p:cNvPr id="27" name="Shape 21"/>
          <p:cNvSpPr/>
          <p:nvPr/>
        </p:nvSpPr>
        <p:spPr>
          <a:xfrm>
            <a:off x="2342006" y="2914650"/>
            <a:ext cx="28575" cy="800100"/>
          </a:xfrm>
          <a:prstGeom prst="rect">
            <a:avLst/>
          </a:prstGeom>
          <a:solidFill>
            <a:srgbClr val="0066CC"/>
          </a:solidFill>
          <a:ln/>
        </p:spPr>
      </p:sp>
      <p:pic>
        <p:nvPicPr>
          <p:cNvPr id="2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6306" y="3057525"/>
            <a:ext cx="114300" cy="114300"/>
          </a:xfrm>
          <a:prstGeom prst="rect">
            <a:avLst/>
          </a:prstGeom>
        </p:spPr>
      </p:pic>
      <p:sp>
        <p:nvSpPr>
          <p:cNvPr id="29" name="Text 22"/>
          <p:cNvSpPr/>
          <p:nvPr/>
        </p:nvSpPr>
        <p:spPr>
          <a:xfrm>
            <a:off x="2627756" y="3028950"/>
            <a:ext cx="4572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集成电路 </a:t>
            </a:r>
            <a:endParaRPr lang="en-US" sz="837" dirty="0"/>
          </a:p>
        </p:txBody>
      </p:sp>
      <p:sp>
        <p:nvSpPr>
          <p:cNvPr id="30" name="Text 23"/>
          <p:cNvSpPr/>
          <p:nvPr/>
        </p:nvSpPr>
        <p:spPr>
          <a:xfrm>
            <a:off x="2456306" y="3257550"/>
            <a:ext cx="171335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将多种器件集成在一个芯片上，功能强大 </a:t>
            </a:r>
            <a:endParaRPr lang="en-US" sz="837" dirty="0"/>
          </a:p>
        </p:txBody>
      </p:sp>
      <p:sp>
        <p:nvSpPr>
          <p:cNvPr id="31" name="Text 24"/>
          <p:cNvSpPr/>
          <p:nvPr/>
        </p:nvSpPr>
        <p:spPr>
          <a:xfrm>
            <a:off x="228600" y="3845123"/>
            <a:ext cx="25717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随着技术的发展，现代半导体器件正朝着</a:t>
            </a:r>
            <a:endParaRPr lang="en-US" sz="1046" dirty="0"/>
          </a:p>
        </p:txBody>
      </p:sp>
      <p:sp>
        <p:nvSpPr>
          <p:cNvPr id="32" name="Text 25"/>
          <p:cNvSpPr/>
          <p:nvPr/>
        </p:nvSpPr>
        <p:spPr>
          <a:xfrm>
            <a:off x="2800350" y="3845123"/>
            <a:ext cx="5715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高集成度</a:t>
            </a:r>
            <a:endParaRPr lang="en-US" sz="1046" dirty="0"/>
          </a:p>
        </p:txBody>
      </p:sp>
      <p:sp>
        <p:nvSpPr>
          <p:cNvPr id="33" name="Text 26"/>
          <p:cNvSpPr/>
          <p:nvPr/>
        </p:nvSpPr>
        <p:spPr>
          <a:xfrm>
            <a:off x="3371850" y="3845123"/>
            <a:ext cx="1428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、</a:t>
            </a:r>
            <a:endParaRPr lang="en-US" sz="1046" dirty="0"/>
          </a:p>
        </p:txBody>
      </p:sp>
      <p:sp>
        <p:nvSpPr>
          <p:cNvPr id="34" name="Text 27"/>
          <p:cNvSpPr/>
          <p:nvPr/>
        </p:nvSpPr>
        <p:spPr>
          <a:xfrm>
            <a:off x="3514725" y="3845123"/>
            <a:ext cx="42862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低功耗</a:t>
            </a:r>
            <a:endParaRPr lang="en-US" sz="1046" dirty="0"/>
          </a:p>
        </p:txBody>
      </p:sp>
      <p:sp>
        <p:nvSpPr>
          <p:cNvPr id="35" name="Text 28"/>
          <p:cNvSpPr/>
          <p:nvPr/>
        </p:nvSpPr>
        <p:spPr>
          <a:xfrm>
            <a:off x="3943350" y="3845123"/>
            <a:ext cx="1428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、</a:t>
            </a:r>
            <a:endParaRPr lang="en-US" sz="1046" dirty="0"/>
          </a:p>
        </p:txBody>
      </p:sp>
      <p:sp>
        <p:nvSpPr>
          <p:cNvPr id="36" name="Text 29"/>
          <p:cNvSpPr/>
          <p:nvPr/>
        </p:nvSpPr>
        <p:spPr>
          <a:xfrm>
            <a:off x="4086225" y="3845123"/>
            <a:ext cx="1428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高</a:t>
            </a:r>
            <a:endParaRPr lang="en-US" sz="1046" dirty="0"/>
          </a:p>
        </p:txBody>
      </p:sp>
      <p:sp>
        <p:nvSpPr>
          <p:cNvPr id="37" name="Text 30"/>
          <p:cNvSpPr/>
          <p:nvPr/>
        </p:nvSpPr>
        <p:spPr>
          <a:xfrm>
            <a:off x="228600" y="4073723"/>
            <a:ext cx="2857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性能</a:t>
            </a:r>
            <a:endParaRPr lang="en-US" sz="1046" dirty="0"/>
          </a:p>
        </p:txBody>
      </p:sp>
      <p:sp>
        <p:nvSpPr>
          <p:cNvPr id="38" name="Text 31"/>
          <p:cNvSpPr/>
          <p:nvPr/>
        </p:nvSpPr>
        <p:spPr>
          <a:xfrm>
            <a:off x="514350" y="4073723"/>
            <a:ext cx="1428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和</a:t>
            </a:r>
            <a:endParaRPr lang="en-US" sz="1046" dirty="0"/>
          </a:p>
        </p:txBody>
      </p:sp>
      <p:sp>
        <p:nvSpPr>
          <p:cNvPr id="39" name="Text 32"/>
          <p:cNvSpPr/>
          <p:nvPr/>
        </p:nvSpPr>
        <p:spPr>
          <a:xfrm>
            <a:off x="657225" y="4073723"/>
            <a:ext cx="42862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微型化</a:t>
            </a:r>
            <a:endParaRPr lang="en-US" sz="1046" dirty="0"/>
          </a:p>
        </p:txBody>
      </p:sp>
      <p:sp>
        <p:nvSpPr>
          <p:cNvPr id="40" name="Text 33"/>
          <p:cNvSpPr/>
          <p:nvPr/>
        </p:nvSpPr>
        <p:spPr>
          <a:xfrm>
            <a:off x="1085850" y="4073723"/>
            <a:ext cx="7143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方向发展。 </a:t>
            </a:r>
            <a:endParaRPr lang="en-US" sz="1046" dirty="0"/>
          </a:p>
        </p:txBody>
      </p:sp>
      <p:pic>
        <p:nvPicPr>
          <p:cNvPr id="4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1819" y="742950"/>
            <a:ext cx="2857500" cy="2857500"/>
          </a:xfrm>
          <a:prstGeom prst="rect">
            <a:avLst/>
          </a:prstGeom>
        </p:spPr>
      </p:pic>
      <p:sp>
        <p:nvSpPr>
          <p:cNvPr id="42" name="Text 34"/>
          <p:cNvSpPr/>
          <p:nvPr/>
        </p:nvSpPr>
        <p:spPr>
          <a:xfrm>
            <a:off x="4745738" y="3657600"/>
            <a:ext cx="416966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典型半导体器件示意图（来源：百度百科）</a:t>
            </a:r>
            <a:endParaRPr lang="en-US" sz="732" dirty="0"/>
          </a:p>
        </p:txBody>
      </p:sp>
      <p:pic>
        <p:nvPicPr>
          <p:cNvPr id="43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5738" y="3943350"/>
            <a:ext cx="4168378" cy="17859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9578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28600"/>
            <a:ext cx="868680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003366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半导体制造工艺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28600" y="742950"/>
            <a:ext cx="4055362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003366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集成电路制造流程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228600" y="1101923"/>
            <a:ext cx="40005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半导体制造是一个复杂的多步骤工艺流程，从原材料到成品芯片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228600" y="1330523"/>
            <a:ext cx="34290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需要经过数百道工序。现代集成电路制造工艺主要包括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3657600" y="1330523"/>
            <a:ext cx="5715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前道工艺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228600" y="1559123"/>
            <a:ext cx="1428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和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371475" y="1559123"/>
            <a:ext cx="5715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后道工艺</a:t>
            </a:r>
            <a:endParaRPr lang="en-US" sz="1046" dirty="0"/>
          </a:p>
        </p:txBody>
      </p:sp>
      <p:sp>
        <p:nvSpPr>
          <p:cNvPr id="10" name="Text 7"/>
          <p:cNvSpPr/>
          <p:nvPr/>
        </p:nvSpPr>
        <p:spPr>
          <a:xfrm>
            <a:off x="942975" y="1559123"/>
            <a:ext cx="7143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两大部分。 </a:t>
            </a:r>
            <a:endParaRPr lang="en-US" sz="1046" dirty="0"/>
          </a:p>
        </p:txBody>
      </p:sp>
      <p:sp>
        <p:nvSpPr>
          <p:cNvPr id="11" name="Shape 8"/>
          <p:cNvSpPr/>
          <p:nvPr/>
        </p:nvSpPr>
        <p:spPr>
          <a:xfrm>
            <a:off x="335756" y="2157413"/>
            <a:ext cx="14288" cy="2055921"/>
          </a:xfrm>
          <a:prstGeom prst="rect">
            <a:avLst/>
          </a:prstGeom>
          <a:solidFill>
            <a:srgbClr val="E2E8F0"/>
          </a:solidFill>
          <a:ln/>
        </p:spPr>
      </p:sp>
      <p:sp>
        <p:nvSpPr>
          <p:cNvPr id="12" name="Shape 9"/>
          <p:cNvSpPr/>
          <p:nvPr/>
        </p:nvSpPr>
        <p:spPr>
          <a:xfrm>
            <a:off x="228600" y="2018807"/>
            <a:ext cx="214313" cy="214313"/>
          </a:xfrm>
          <a:prstGeom prst="ellipse">
            <a:avLst/>
          </a:prstGeom>
          <a:solidFill>
            <a:srgbClr val="0066CC"/>
          </a:solidFill>
          <a:ln/>
        </p:spPr>
      </p:sp>
      <p:sp>
        <p:nvSpPr>
          <p:cNvPr id="13" name="Text 10"/>
          <p:cNvSpPr/>
          <p:nvPr/>
        </p:nvSpPr>
        <p:spPr>
          <a:xfrm>
            <a:off x="228600" y="2018807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14" name="Text 11"/>
          <p:cNvSpPr/>
          <p:nvPr/>
        </p:nvSpPr>
        <p:spPr>
          <a:xfrm>
            <a:off x="557213" y="1943100"/>
            <a:ext cx="372674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晶圆制备</a:t>
            </a:r>
            <a:endParaRPr lang="en-US" sz="837" dirty="0"/>
          </a:p>
        </p:txBody>
      </p:sp>
      <p:sp>
        <p:nvSpPr>
          <p:cNvPr id="15" name="Text 12"/>
          <p:cNvSpPr/>
          <p:nvPr/>
        </p:nvSpPr>
        <p:spPr>
          <a:xfrm>
            <a:off x="557213" y="2137404"/>
            <a:ext cx="372674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从高纯度多晶硅生长单晶硅锭，切割成晶圆</a:t>
            </a:r>
            <a:endParaRPr lang="en-US" sz="837" dirty="0"/>
          </a:p>
        </p:txBody>
      </p:sp>
      <p:sp>
        <p:nvSpPr>
          <p:cNvPr id="16" name="Shape 13"/>
          <p:cNvSpPr/>
          <p:nvPr/>
        </p:nvSpPr>
        <p:spPr>
          <a:xfrm>
            <a:off x="228600" y="2521716"/>
            <a:ext cx="214313" cy="214313"/>
          </a:xfrm>
          <a:prstGeom prst="ellipse">
            <a:avLst/>
          </a:prstGeom>
          <a:solidFill>
            <a:srgbClr val="0066CC"/>
          </a:solidFill>
          <a:ln/>
        </p:spPr>
      </p:sp>
      <p:sp>
        <p:nvSpPr>
          <p:cNvPr id="17" name="Text 14"/>
          <p:cNvSpPr/>
          <p:nvPr/>
        </p:nvSpPr>
        <p:spPr>
          <a:xfrm>
            <a:off x="228600" y="2521716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18" name="Text 15"/>
          <p:cNvSpPr/>
          <p:nvPr/>
        </p:nvSpPr>
        <p:spPr>
          <a:xfrm>
            <a:off x="557213" y="2446009"/>
            <a:ext cx="372674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氧化与光刻</a:t>
            </a:r>
            <a:endParaRPr lang="en-US" sz="837" dirty="0"/>
          </a:p>
        </p:txBody>
      </p:sp>
      <p:sp>
        <p:nvSpPr>
          <p:cNvPr id="19" name="Text 16"/>
          <p:cNvSpPr/>
          <p:nvPr/>
        </p:nvSpPr>
        <p:spPr>
          <a:xfrm>
            <a:off x="557213" y="2640313"/>
            <a:ext cx="372674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在晶圆表面生长氧化层，通过光刻技术转移电路图形</a:t>
            </a:r>
            <a:endParaRPr lang="en-US" sz="837" dirty="0"/>
          </a:p>
        </p:txBody>
      </p:sp>
      <p:sp>
        <p:nvSpPr>
          <p:cNvPr id="20" name="Shape 17"/>
          <p:cNvSpPr/>
          <p:nvPr/>
        </p:nvSpPr>
        <p:spPr>
          <a:xfrm>
            <a:off x="228600" y="3024625"/>
            <a:ext cx="214313" cy="214313"/>
          </a:xfrm>
          <a:prstGeom prst="ellipse">
            <a:avLst/>
          </a:prstGeom>
          <a:solidFill>
            <a:srgbClr val="0066CC"/>
          </a:solidFill>
          <a:ln/>
        </p:spPr>
      </p:sp>
      <p:sp>
        <p:nvSpPr>
          <p:cNvPr id="21" name="Text 18"/>
          <p:cNvSpPr/>
          <p:nvPr/>
        </p:nvSpPr>
        <p:spPr>
          <a:xfrm>
            <a:off x="228600" y="3024625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22" name="Text 19"/>
          <p:cNvSpPr/>
          <p:nvPr/>
        </p:nvSpPr>
        <p:spPr>
          <a:xfrm>
            <a:off x="557213" y="2948918"/>
            <a:ext cx="372674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刻蚀与掺杂</a:t>
            </a:r>
            <a:endParaRPr lang="en-US" sz="837" dirty="0"/>
          </a:p>
        </p:txBody>
      </p:sp>
      <p:sp>
        <p:nvSpPr>
          <p:cNvPr id="23" name="Text 20"/>
          <p:cNvSpPr/>
          <p:nvPr/>
        </p:nvSpPr>
        <p:spPr>
          <a:xfrm>
            <a:off x="557213" y="3143222"/>
            <a:ext cx="372674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去除不需要的材料，通过离子注入等方式掺入杂质</a:t>
            </a:r>
            <a:endParaRPr lang="en-US" sz="837" dirty="0"/>
          </a:p>
        </p:txBody>
      </p:sp>
      <p:sp>
        <p:nvSpPr>
          <p:cNvPr id="24" name="Shape 21"/>
          <p:cNvSpPr/>
          <p:nvPr/>
        </p:nvSpPr>
        <p:spPr>
          <a:xfrm>
            <a:off x="228600" y="3527534"/>
            <a:ext cx="214313" cy="214313"/>
          </a:xfrm>
          <a:prstGeom prst="ellipse">
            <a:avLst/>
          </a:prstGeom>
          <a:solidFill>
            <a:srgbClr val="0066CC"/>
          </a:solidFill>
          <a:ln/>
        </p:spPr>
      </p:sp>
      <p:sp>
        <p:nvSpPr>
          <p:cNvPr id="25" name="Text 22"/>
          <p:cNvSpPr/>
          <p:nvPr/>
        </p:nvSpPr>
        <p:spPr>
          <a:xfrm>
            <a:off x="228600" y="3527534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37" dirty="0"/>
          </a:p>
        </p:txBody>
      </p:sp>
      <p:sp>
        <p:nvSpPr>
          <p:cNvPr id="26" name="Text 23"/>
          <p:cNvSpPr/>
          <p:nvPr/>
        </p:nvSpPr>
        <p:spPr>
          <a:xfrm>
            <a:off x="557213" y="3451827"/>
            <a:ext cx="372674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薄膜沉积</a:t>
            </a:r>
            <a:endParaRPr lang="en-US" sz="837" dirty="0"/>
          </a:p>
        </p:txBody>
      </p:sp>
      <p:sp>
        <p:nvSpPr>
          <p:cNvPr id="27" name="Text 24"/>
          <p:cNvSpPr/>
          <p:nvPr/>
        </p:nvSpPr>
        <p:spPr>
          <a:xfrm>
            <a:off x="557213" y="3646131"/>
            <a:ext cx="372674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沉积导体、绝缘体等多层材料形成互连结构</a:t>
            </a:r>
            <a:endParaRPr lang="en-US" sz="837" dirty="0"/>
          </a:p>
        </p:txBody>
      </p:sp>
      <p:sp>
        <p:nvSpPr>
          <p:cNvPr id="28" name="Shape 25"/>
          <p:cNvSpPr/>
          <p:nvPr/>
        </p:nvSpPr>
        <p:spPr>
          <a:xfrm>
            <a:off x="228600" y="4030442"/>
            <a:ext cx="214313" cy="214313"/>
          </a:xfrm>
          <a:prstGeom prst="ellipse">
            <a:avLst/>
          </a:prstGeom>
          <a:solidFill>
            <a:srgbClr val="0066CC"/>
          </a:solidFill>
          <a:ln/>
        </p:spPr>
      </p:sp>
      <p:sp>
        <p:nvSpPr>
          <p:cNvPr id="29" name="Text 26"/>
          <p:cNvSpPr/>
          <p:nvPr/>
        </p:nvSpPr>
        <p:spPr>
          <a:xfrm>
            <a:off x="228600" y="4030442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837" dirty="0"/>
          </a:p>
        </p:txBody>
      </p:sp>
      <p:sp>
        <p:nvSpPr>
          <p:cNvPr id="30" name="Text 27"/>
          <p:cNvSpPr/>
          <p:nvPr/>
        </p:nvSpPr>
        <p:spPr>
          <a:xfrm>
            <a:off x="557213" y="3954735"/>
            <a:ext cx="372674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封装与测试</a:t>
            </a:r>
            <a:endParaRPr lang="en-US" sz="837" dirty="0"/>
          </a:p>
        </p:txBody>
      </p:sp>
      <p:sp>
        <p:nvSpPr>
          <p:cNvPr id="31" name="Text 28"/>
          <p:cNvSpPr/>
          <p:nvPr/>
        </p:nvSpPr>
        <p:spPr>
          <a:xfrm>
            <a:off x="557213" y="4149040"/>
            <a:ext cx="372674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切割晶圆，将芯片封装并进行电气测试</a:t>
            </a:r>
            <a:endParaRPr lang="en-US" sz="837" dirty="0"/>
          </a:p>
        </p:txBody>
      </p:sp>
      <p:pic>
        <p:nvPicPr>
          <p:cNvPr id="3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738" y="742950"/>
            <a:ext cx="3929063" cy="2857500"/>
          </a:xfrm>
          <a:prstGeom prst="rect">
            <a:avLst/>
          </a:prstGeom>
        </p:spPr>
      </p:pic>
      <p:sp>
        <p:nvSpPr>
          <p:cNvPr id="33" name="Text 29"/>
          <p:cNvSpPr/>
          <p:nvPr/>
        </p:nvSpPr>
        <p:spPr>
          <a:xfrm>
            <a:off x="4745738" y="3657600"/>
            <a:ext cx="416966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半导体材料分类与工艺流程（来源：雪球）</a:t>
            </a:r>
            <a:endParaRPr lang="en-US" sz="732" dirty="0"/>
          </a:p>
        </p:txBody>
      </p:sp>
      <p:pic>
        <p:nvPicPr>
          <p:cNvPr id="3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738" y="3943350"/>
            <a:ext cx="4168378" cy="17859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7292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28600"/>
            <a:ext cx="868680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003366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半导体应用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28600" y="742950"/>
            <a:ext cx="4055362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003366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半导体在各领域的应用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228600" y="1085850"/>
            <a:ext cx="405536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半导体技术已渗透到现代社会的各个领域，成为推动科技进步的核心动力。从消费电子到工业控制，从通信网络到医疗设备，半导体无处不在。 </a:t>
            </a:r>
            <a:endParaRPr lang="en-US" sz="1046" dirty="0"/>
          </a:p>
        </p:txBody>
      </p:sp>
      <p:sp>
        <p:nvSpPr>
          <p:cNvPr id="6" name="Shape 3"/>
          <p:cNvSpPr/>
          <p:nvPr/>
        </p:nvSpPr>
        <p:spPr>
          <a:xfrm>
            <a:off x="228600" y="1943100"/>
            <a:ext cx="1941956" cy="1294414"/>
          </a:xfrm>
          <a:prstGeom prst="rect">
            <a:avLst/>
          </a:prstGeom>
          <a:solidFill>
            <a:srgbClr val="F0F8FF">
              <a:alpha val="80000"/>
            </a:srgbClr>
          </a:solidFill>
          <a:ln/>
        </p:spPr>
      </p:sp>
      <p:sp>
        <p:nvSpPr>
          <p:cNvPr id="7" name="Shape 4"/>
          <p:cNvSpPr/>
          <p:nvPr/>
        </p:nvSpPr>
        <p:spPr>
          <a:xfrm>
            <a:off x="365754" y="2080254"/>
            <a:ext cx="357188" cy="357188"/>
          </a:xfrm>
          <a:prstGeom prst="ellipse">
            <a:avLst/>
          </a:prstGeom>
          <a:solidFill>
            <a:srgbClr val="0066CC">
              <a:alpha val="10000"/>
            </a:srgbClr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92" y="2173123"/>
            <a:ext cx="214313" cy="17145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65754" y="2528860"/>
            <a:ext cx="166764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计算机与消费电子</a:t>
            </a:r>
            <a:endParaRPr lang="en-US" sz="837" dirty="0"/>
          </a:p>
        </p:txBody>
      </p:sp>
      <p:sp>
        <p:nvSpPr>
          <p:cNvPr id="10" name="Text 6"/>
          <p:cNvSpPr/>
          <p:nvPr/>
        </p:nvSpPr>
        <p:spPr>
          <a:xfrm>
            <a:off x="365754" y="2757460"/>
            <a:ext cx="166764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CPU、GPU、存储器、显示驱动等核心组件 </a:t>
            </a:r>
            <a:endParaRPr lang="en-US" sz="837" dirty="0"/>
          </a:p>
        </p:txBody>
      </p:sp>
      <p:sp>
        <p:nvSpPr>
          <p:cNvPr id="11" name="Shape 7"/>
          <p:cNvSpPr/>
          <p:nvPr/>
        </p:nvSpPr>
        <p:spPr>
          <a:xfrm>
            <a:off x="2342006" y="1943100"/>
            <a:ext cx="1941956" cy="1294414"/>
          </a:xfrm>
          <a:prstGeom prst="rect">
            <a:avLst/>
          </a:prstGeom>
          <a:solidFill>
            <a:srgbClr val="F0F8FF">
              <a:alpha val="80000"/>
            </a:srgbClr>
          </a:solidFill>
          <a:ln/>
        </p:spPr>
      </p:sp>
      <p:sp>
        <p:nvSpPr>
          <p:cNvPr id="12" name="Shape 8"/>
          <p:cNvSpPr/>
          <p:nvPr/>
        </p:nvSpPr>
        <p:spPr>
          <a:xfrm>
            <a:off x="2479160" y="2080254"/>
            <a:ext cx="357188" cy="357188"/>
          </a:xfrm>
          <a:prstGeom prst="ellipse">
            <a:avLst/>
          </a:prstGeom>
          <a:solidFill>
            <a:srgbClr val="0066CC">
              <a:alpha val="10000"/>
            </a:srgbClr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313" y="2173123"/>
            <a:ext cx="192881" cy="17145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2479160" y="2528860"/>
            <a:ext cx="166764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通信与网络</a:t>
            </a:r>
            <a:endParaRPr lang="en-US" sz="837" dirty="0"/>
          </a:p>
        </p:txBody>
      </p:sp>
      <p:sp>
        <p:nvSpPr>
          <p:cNvPr id="15" name="Text 10"/>
          <p:cNvSpPr/>
          <p:nvPr/>
        </p:nvSpPr>
        <p:spPr>
          <a:xfrm>
            <a:off x="2479160" y="2757460"/>
            <a:ext cx="166764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5G基站、路由器、射频芯片、光通信模块 </a:t>
            </a:r>
            <a:endParaRPr lang="en-US" sz="837" dirty="0"/>
          </a:p>
        </p:txBody>
      </p:sp>
      <p:sp>
        <p:nvSpPr>
          <p:cNvPr id="16" name="Shape 11"/>
          <p:cNvSpPr/>
          <p:nvPr/>
        </p:nvSpPr>
        <p:spPr>
          <a:xfrm>
            <a:off x="228600" y="3408964"/>
            <a:ext cx="1941956" cy="1294414"/>
          </a:xfrm>
          <a:prstGeom prst="rect">
            <a:avLst/>
          </a:prstGeom>
          <a:solidFill>
            <a:srgbClr val="F0F8FF">
              <a:alpha val="80000"/>
            </a:srgbClr>
          </a:solidFill>
          <a:ln/>
        </p:spPr>
      </p:sp>
      <p:sp>
        <p:nvSpPr>
          <p:cNvPr id="17" name="Shape 12"/>
          <p:cNvSpPr/>
          <p:nvPr/>
        </p:nvSpPr>
        <p:spPr>
          <a:xfrm>
            <a:off x="365754" y="3546118"/>
            <a:ext cx="357188" cy="357188"/>
          </a:xfrm>
          <a:prstGeom prst="ellipse">
            <a:avLst/>
          </a:prstGeom>
          <a:solidFill>
            <a:srgbClr val="0066CC">
              <a:alpha val="10000"/>
            </a:srgbClr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23" y="3638987"/>
            <a:ext cx="171450" cy="17145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65754" y="3994724"/>
            <a:ext cx="166764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汽车电子</a:t>
            </a:r>
            <a:endParaRPr lang="en-US" sz="837" dirty="0"/>
          </a:p>
        </p:txBody>
      </p:sp>
      <p:sp>
        <p:nvSpPr>
          <p:cNvPr id="20" name="Text 14"/>
          <p:cNvSpPr/>
          <p:nvPr/>
        </p:nvSpPr>
        <p:spPr>
          <a:xfrm>
            <a:off x="365754" y="4223324"/>
            <a:ext cx="166764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自动驾驶系统、车载娱乐、动力控制单元 </a:t>
            </a:r>
            <a:endParaRPr lang="en-US" sz="837" dirty="0"/>
          </a:p>
        </p:txBody>
      </p:sp>
      <p:sp>
        <p:nvSpPr>
          <p:cNvPr id="21" name="Shape 15"/>
          <p:cNvSpPr/>
          <p:nvPr/>
        </p:nvSpPr>
        <p:spPr>
          <a:xfrm>
            <a:off x="2342006" y="3408964"/>
            <a:ext cx="1941956" cy="1294414"/>
          </a:xfrm>
          <a:prstGeom prst="rect">
            <a:avLst/>
          </a:prstGeom>
          <a:solidFill>
            <a:srgbClr val="F0F8FF">
              <a:alpha val="80000"/>
            </a:srgbClr>
          </a:solidFill>
          <a:ln/>
        </p:spPr>
      </p:sp>
      <p:sp>
        <p:nvSpPr>
          <p:cNvPr id="22" name="Shape 16"/>
          <p:cNvSpPr/>
          <p:nvPr/>
        </p:nvSpPr>
        <p:spPr>
          <a:xfrm>
            <a:off x="2479160" y="3546118"/>
            <a:ext cx="357188" cy="357188"/>
          </a:xfrm>
          <a:prstGeom prst="ellipse">
            <a:avLst/>
          </a:prstGeom>
          <a:solidFill>
            <a:srgbClr val="0066CC">
              <a:alpha val="10000"/>
            </a:srgbClr>
          </a:solidFill>
          <a:ln/>
        </p:spPr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2029" y="3638987"/>
            <a:ext cx="171450" cy="171450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2479160" y="3994724"/>
            <a:ext cx="166764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医疗与健康</a:t>
            </a:r>
            <a:endParaRPr lang="en-US" sz="837" dirty="0"/>
          </a:p>
        </p:txBody>
      </p:sp>
      <p:sp>
        <p:nvSpPr>
          <p:cNvPr id="25" name="Text 18"/>
          <p:cNvSpPr/>
          <p:nvPr/>
        </p:nvSpPr>
        <p:spPr>
          <a:xfrm>
            <a:off x="2479160" y="4223324"/>
            <a:ext cx="166764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医学影像设备、可穿戴健康监测、植入式设备 </a:t>
            </a:r>
            <a:endParaRPr lang="en-US" sz="837" dirty="0"/>
          </a:p>
        </p:txBody>
      </p:sp>
      <p:pic>
        <p:nvPicPr>
          <p:cNvPr id="2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5738" y="742950"/>
            <a:ext cx="3929063" cy="1914525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4745738" y="2714625"/>
            <a:ext cx="416966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半导体器件类型及应用（来源：东芝半导体）</a:t>
            </a:r>
            <a:endParaRPr lang="en-US" sz="732" dirty="0"/>
          </a:p>
        </p:txBody>
      </p:sp>
      <p:pic>
        <p:nvPicPr>
          <p:cNvPr id="2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5738" y="3000375"/>
            <a:ext cx="4168378" cy="250031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9578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28600"/>
            <a:ext cx="868680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003366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半导体产业发展趋势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28600" y="742950"/>
            <a:ext cx="4055362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003366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未来发展方向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228600" y="1101923"/>
            <a:ext cx="40005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随着数字化转型和智能化浪潮的推进，半导体产业正迎来新一轮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228600" y="1330523"/>
            <a:ext cx="28575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技术革新和市场扩张。未来几年，行业将围绕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3086100" y="1330523"/>
            <a:ext cx="5715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先进工艺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3657600" y="1330523"/>
            <a:ext cx="1428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、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3800475" y="1330523"/>
            <a:ext cx="42862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特色工</a:t>
            </a:r>
            <a:endParaRPr lang="en-US" sz="1046" dirty="0"/>
          </a:p>
        </p:txBody>
      </p:sp>
      <p:sp>
        <p:nvSpPr>
          <p:cNvPr id="10" name="Text 7"/>
          <p:cNvSpPr/>
          <p:nvPr/>
        </p:nvSpPr>
        <p:spPr>
          <a:xfrm>
            <a:off x="228600" y="1559123"/>
            <a:ext cx="1428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艺</a:t>
            </a:r>
            <a:endParaRPr lang="en-US" sz="1046" dirty="0"/>
          </a:p>
        </p:txBody>
      </p:sp>
      <p:sp>
        <p:nvSpPr>
          <p:cNvPr id="11" name="Text 8"/>
          <p:cNvSpPr/>
          <p:nvPr/>
        </p:nvSpPr>
        <p:spPr>
          <a:xfrm>
            <a:off x="371475" y="1559123"/>
            <a:ext cx="1428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和</a:t>
            </a:r>
            <a:endParaRPr lang="en-US" sz="1046" dirty="0"/>
          </a:p>
        </p:txBody>
      </p:sp>
      <p:sp>
        <p:nvSpPr>
          <p:cNvPr id="12" name="Text 9"/>
          <p:cNvSpPr/>
          <p:nvPr/>
        </p:nvSpPr>
        <p:spPr>
          <a:xfrm>
            <a:off x="514350" y="1559123"/>
            <a:ext cx="5715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先进封装</a:t>
            </a:r>
            <a:endParaRPr lang="en-US" sz="1046" dirty="0"/>
          </a:p>
        </p:txBody>
      </p:sp>
      <p:sp>
        <p:nvSpPr>
          <p:cNvPr id="13" name="Text 10"/>
          <p:cNvSpPr/>
          <p:nvPr/>
        </p:nvSpPr>
        <p:spPr>
          <a:xfrm>
            <a:off x="1085850" y="1559123"/>
            <a:ext cx="100012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三大方向发展。 </a:t>
            </a:r>
            <a:endParaRPr lang="en-US" sz="1046" dirty="0"/>
          </a:p>
        </p:txBody>
      </p:sp>
      <p:sp>
        <p:nvSpPr>
          <p:cNvPr id="14" name="Shape 11"/>
          <p:cNvSpPr/>
          <p:nvPr/>
        </p:nvSpPr>
        <p:spPr>
          <a:xfrm>
            <a:off x="228600" y="1943100"/>
            <a:ext cx="4055362" cy="628650"/>
          </a:xfrm>
          <a:prstGeom prst="rect">
            <a:avLst/>
          </a:prstGeom>
          <a:solidFill>
            <a:srgbClr val="F0F8FF">
              <a:alpha val="80000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342900" y="2057400"/>
            <a:ext cx="357188" cy="357188"/>
          </a:xfrm>
          <a:prstGeom prst="rect">
            <a:avLst/>
          </a:prstGeom>
          <a:solidFill>
            <a:srgbClr val="0066CC">
              <a:alpha val="10000"/>
            </a:srgbClr>
          </a:solidFill>
          <a:ln/>
        </p:spPr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69" y="2150269"/>
            <a:ext cx="171450" cy="171450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814388" y="2057400"/>
            <a:ext cx="335527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摩尔定律的延续与挑战</a:t>
            </a:r>
            <a:endParaRPr lang="en-US" sz="837" dirty="0"/>
          </a:p>
        </p:txBody>
      </p:sp>
      <p:sp>
        <p:nvSpPr>
          <p:cNvPr id="18" name="Text 14"/>
          <p:cNvSpPr/>
          <p:nvPr/>
        </p:nvSpPr>
        <p:spPr>
          <a:xfrm>
            <a:off x="814388" y="2286000"/>
            <a:ext cx="335527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从传统平面工艺向3D立体结构转变，突破物理极限 </a:t>
            </a:r>
            <a:endParaRPr lang="en-US" sz="837" dirty="0"/>
          </a:p>
        </p:txBody>
      </p:sp>
      <p:sp>
        <p:nvSpPr>
          <p:cNvPr id="19" name="Shape 15"/>
          <p:cNvSpPr/>
          <p:nvPr/>
        </p:nvSpPr>
        <p:spPr>
          <a:xfrm>
            <a:off x="228600" y="2743200"/>
            <a:ext cx="4055362" cy="628650"/>
          </a:xfrm>
          <a:prstGeom prst="rect">
            <a:avLst/>
          </a:prstGeom>
          <a:solidFill>
            <a:srgbClr val="F0F8FF">
              <a:alpha val="80000"/>
            </a:srgbClr>
          </a:solidFill>
          <a:ln/>
        </p:spPr>
      </p:sp>
      <p:sp>
        <p:nvSpPr>
          <p:cNvPr id="20" name="Shape 16"/>
          <p:cNvSpPr/>
          <p:nvPr/>
        </p:nvSpPr>
        <p:spPr>
          <a:xfrm>
            <a:off x="342900" y="2857500"/>
            <a:ext cx="357188" cy="357188"/>
          </a:xfrm>
          <a:prstGeom prst="rect">
            <a:avLst/>
          </a:prstGeom>
          <a:solidFill>
            <a:srgbClr val="0066CC">
              <a:alpha val="10000"/>
            </a:srgbClr>
          </a:solidFill>
          <a:ln/>
        </p:spPr>
      </p:sp>
      <p:pic>
        <p:nvPicPr>
          <p:cNvPr id="2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9" y="2950369"/>
            <a:ext cx="171450" cy="171450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814388" y="2857500"/>
            <a:ext cx="335527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AI专用芯片崛起</a:t>
            </a:r>
            <a:endParaRPr lang="en-US" sz="837" dirty="0"/>
          </a:p>
        </p:txBody>
      </p:sp>
      <p:sp>
        <p:nvSpPr>
          <p:cNvPr id="23" name="Text 18"/>
          <p:cNvSpPr/>
          <p:nvPr/>
        </p:nvSpPr>
        <p:spPr>
          <a:xfrm>
            <a:off x="814388" y="3086100"/>
            <a:ext cx="335527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针对人工智能训练和推理的专用架构芯片需求激增 </a:t>
            </a:r>
            <a:endParaRPr lang="en-US" sz="837" dirty="0"/>
          </a:p>
        </p:txBody>
      </p:sp>
      <p:sp>
        <p:nvSpPr>
          <p:cNvPr id="24" name="Shape 19"/>
          <p:cNvSpPr/>
          <p:nvPr/>
        </p:nvSpPr>
        <p:spPr>
          <a:xfrm>
            <a:off x="228600" y="3543300"/>
            <a:ext cx="4055362" cy="628650"/>
          </a:xfrm>
          <a:prstGeom prst="rect">
            <a:avLst/>
          </a:prstGeom>
          <a:solidFill>
            <a:srgbClr val="F0F8FF">
              <a:alpha val="80000"/>
            </a:srgbClr>
          </a:solidFill>
          <a:ln/>
        </p:spPr>
      </p:sp>
      <p:sp>
        <p:nvSpPr>
          <p:cNvPr id="25" name="Shape 20"/>
          <p:cNvSpPr/>
          <p:nvPr/>
        </p:nvSpPr>
        <p:spPr>
          <a:xfrm>
            <a:off x="342900" y="3657600"/>
            <a:ext cx="357188" cy="357188"/>
          </a:xfrm>
          <a:prstGeom prst="rect">
            <a:avLst/>
          </a:prstGeom>
          <a:solidFill>
            <a:srgbClr val="0066CC">
              <a:alpha val="10000"/>
            </a:srgbClr>
          </a:solidFill>
          <a:ln/>
        </p:spPr>
      </p:sp>
      <p:pic>
        <p:nvPicPr>
          <p:cNvPr id="2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38" y="3750469"/>
            <a:ext cx="214313" cy="171450"/>
          </a:xfrm>
          <a:prstGeom prst="rect">
            <a:avLst/>
          </a:prstGeom>
        </p:spPr>
      </p:pic>
      <p:sp>
        <p:nvSpPr>
          <p:cNvPr id="27" name="Text 21"/>
          <p:cNvSpPr/>
          <p:nvPr/>
        </p:nvSpPr>
        <p:spPr>
          <a:xfrm>
            <a:off x="814388" y="3657600"/>
            <a:ext cx="335527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异构集成与先进封装</a:t>
            </a:r>
            <a:endParaRPr lang="en-US" sz="837" dirty="0"/>
          </a:p>
        </p:txBody>
      </p:sp>
      <p:sp>
        <p:nvSpPr>
          <p:cNvPr id="28" name="Text 22"/>
          <p:cNvSpPr/>
          <p:nvPr/>
        </p:nvSpPr>
        <p:spPr>
          <a:xfrm>
            <a:off x="814388" y="3886200"/>
            <a:ext cx="335527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Chiplet技术和系统级封装成为提升性能的新路径 </a:t>
            </a:r>
            <a:endParaRPr lang="en-US" sz="837" dirty="0"/>
          </a:p>
        </p:txBody>
      </p:sp>
      <p:pic>
        <p:nvPicPr>
          <p:cNvPr id="2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5738" y="742950"/>
            <a:ext cx="3929063" cy="2500313"/>
          </a:xfrm>
          <a:prstGeom prst="rect">
            <a:avLst/>
          </a:prstGeom>
        </p:spPr>
      </p:pic>
      <p:sp>
        <p:nvSpPr>
          <p:cNvPr id="30" name="Text 23"/>
          <p:cNvSpPr/>
          <p:nvPr/>
        </p:nvSpPr>
        <p:spPr>
          <a:xfrm>
            <a:off x="4745738" y="3300413"/>
            <a:ext cx="416966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现代电子中半导体材料的创新应用（来源：Market Research Intellect）</a:t>
            </a:r>
            <a:endParaRPr lang="en-US" sz="732" dirty="0"/>
          </a:p>
        </p:txBody>
      </p:sp>
      <p:pic>
        <p:nvPicPr>
          <p:cNvPr id="3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5738" y="3586163"/>
            <a:ext cx="4168378" cy="21431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28600"/>
            <a:ext cx="868680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003366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总结与展望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28600" y="742950"/>
            <a:ext cx="4055362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003366"/>
                </a:solidFill>
                <a:latin typeface="Helvetica" pitchFamily="34" charset="0"/>
                <a:ea typeface="Helvetica" pitchFamily="34" charset="-122"/>
                <a:cs typeface="Helvetica" pitchFamily="34" charset="-120"/>
              </a:rPr>
              <a:t>半导体技术的重要性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228600" y="1085850"/>
            <a:ext cx="405536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半导体技术作为现代信息社会的基石，已经深刻改变了人类的生活方式和生产方式。从个人电子设备到工业自动化，从通信网络到医疗设备，半导体无处不在。 </a:t>
            </a:r>
            <a:endParaRPr lang="en-US" sz="1046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977368"/>
            <a:ext cx="114300" cy="1143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34318" y="1943100"/>
            <a:ext cx="360047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半导体产业是国家战略性产业，关系到国家科技实力和经济安全 </a:t>
            </a:r>
            <a:endParaRPr lang="en-US" sz="942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307403"/>
            <a:ext cx="114300" cy="1143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34318" y="2273136"/>
            <a:ext cx="334330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半导体技术创新正在加速，摩尔定律虽面临挑战但仍在延续 </a:t>
            </a:r>
            <a:endParaRPr lang="en-US" sz="942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637439"/>
            <a:ext cx="114300" cy="1143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34318" y="2603171"/>
            <a:ext cx="321471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新材料、新结构和新工艺是突破当前技术瓶颈的关键方向 </a:t>
            </a:r>
            <a:endParaRPr lang="en-US" sz="942" dirty="0"/>
          </a:p>
        </p:txBody>
      </p:sp>
      <p:sp>
        <p:nvSpPr>
          <p:cNvPr id="12" name="Shape 6"/>
          <p:cNvSpPr/>
          <p:nvPr/>
        </p:nvSpPr>
        <p:spPr>
          <a:xfrm>
            <a:off x="228600" y="3024653"/>
            <a:ext cx="4055362" cy="1227274"/>
          </a:xfrm>
          <a:prstGeom prst="rect">
            <a:avLst/>
          </a:prstGeom>
          <a:solidFill>
            <a:srgbClr val="0066CC">
              <a:alpha val="10000"/>
            </a:srgbClr>
          </a:solidFill>
          <a:ln/>
        </p:spPr>
      </p:sp>
      <p:sp>
        <p:nvSpPr>
          <p:cNvPr id="13" name="Shape 7"/>
          <p:cNvSpPr/>
          <p:nvPr/>
        </p:nvSpPr>
        <p:spPr>
          <a:xfrm>
            <a:off x="228600" y="3024653"/>
            <a:ext cx="28575" cy="1227274"/>
          </a:xfrm>
          <a:prstGeom prst="rect">
            <a:avLst/>
          </a:prstGeom>
          <a:solidFill>
            <a:srgbClr val="0066CC"/>
          </a:solidFill>
          <a:ln/>
        </p:spPr>
      </p:sp>
      <p:sp>
        <p:nvSpPr>
          <p:cNvPr id="14" name="Text 8"/>
          <p:cNvSpPr/>
          <p:nvPr/>
        </p:nvSpPr>
        <p:spPr>
          <a:xfrm>
            <a:off x="400050" y="3196103"/>
            <a:ext cx="371246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未来展望</a:t>
            </a:r>
            <a:endParaRPr lang="en-US" sz="1046" dirty="0"/>
          </a:p>
        </p:txBody>
      </p:sp>
      <p:sp>
        <p:nvSpPr>
          <p:cNvPr id="15" name="Text 9"/>
          <p:cNvSpPr/>
          <p:nvPr/>
        </p:nvSpPr>
        <p:spPr>
          <a:xfrm>
            <a:off x="400050" y="3501833"/>
            <a:ext cx="3712462" cy="57864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i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"随着量子计算、人工智能和物联网的发展，半导体技术将迎来新一轮革命性突破，为人类社会带来更加智能、高效和可持续的未来。" </a:t>
            </a:r>
            <a:endParaRPr lang="en-US" sz="942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5738" y="968676"/>
            <a:ext cx="3929063" cy="285750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4745738" y="3883326"/>
            <a:ext cx="416966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半导体技术与智能设备的融合发展</a:t>
            </a:r>
            <a:endParaRPr lang="en-US" sz="732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2025-08-01T01:06:09Z</dcterms:created>
  <dcterms:modified xsi:type="dcterms:W3CDTF">2025-08-01T01:06:09Z</dcterms:modified>
</cp:coreProperties>
</file>